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4" r:id="rId3"/>
    <p:sldId id="282" r:id="rId4"/>
    <p:sldId id="281" r:id="rId5"/>
    <p:sldId id="265" r:id="rId6"/>
    <p:sldId id="277" r:id="rId7"/>
    <p:sldId id="278" r:id="rId8"/>
    <p:sldId id="271" r:id="rId9"/>
    <p:sldId id="270" r:id="rId10"/>
    <p:sldId id="283" r:id="rId11"/>
    <p:sldId id="273" r:id="rId12"/>
    <p:sldId id="284" r:id="rId13"/>
    <p:sldId id="285" r:id="rId14"/>
    <p:sldId id="280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an Carmona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D637F"/>
    <a:srgbClr val="E09E19"/>
    <a:srgbClr val="9DAD33"/>
    <a:srgbClr val="6C3302"/>
    <a:srgbClr val="584F29"/>
    <a:srgbClr val="ED4E33"/>
    <a:srgbClr val="003262"/>
    <a:srgbClr val="53626F"/>
    <a:srgbClr val="00B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4" autoAdjust="0"/>
    <p:restoredTop sz="94687" autoAdjust="0"/>
  </p:normalViewPr>
  <p:slideViewPr>
    <p:cSldViewPr snapToGrid="0" snapToObjects="1">
      <p:cViewPr varScale="1">
        <p:scale>
          <a:sx n="88" d="100"/>
          <a:sy n="88" d="100"/>
        </p:scale>
        <p:origin x="-1144" y="-104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3/19/14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3/19/14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1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40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7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88640"/>
            <a:ext cx="7916366" cy="648072"/>
          </a:xfrm>
        </p:spPr>
        <p:txBody>
          <a:bodyPr/>
          <a:lstStyle>
            <a:lvl1pPr algn="r">
              <a:defRPr sz="2000" b="1" i="0">
                <a:solidFill>
                  <a:schemeClr val="accent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980728"/>
            <a:ext cx="8420422" cy="5472608"/>
          </a:xfrm>
        </p:spPr>
        <p:txBody>
          <a:bodyPr/>
          <a:lstStyle>
            <a:lvl1pPr algn="just">
              <a:spcBef>
                <a:spcPts val="0"/>
              </a:spcBef>
              <a:defRPr sz="1500"/>
            </a:lvl1pPr>
            <a:lvl2pPr algn="just">
              <a:spcBef>
                <a:spcPts val="0"/>
              </a:spcBef>
              <a:defRPr sz="1400"/>
            </a:lvl2pPr>
            <a:lvl3pPr algn="just">
              <a:spcBef>
                <a:spcPts val="0"/>
              </a:spcBef>
              <a:defRPr sz="1200"/>
            </a:lvl3pPr>
            <a:lvl4pPr algn="just">
              <a:spcBef>
                <a:spcPts val="0"/>
              </a:spcBef>
              <a:defRPr sz="1100"/>
            </a:lvl4pPr>
            <a:lvl5pPr algn="just">
              <a:spcBef>
                <a:spcPts val="0"/>
              </a:spcBef>
              <a:defRPr sz="11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971550" y="6525343"/>
            <a:ext cx="1905000" cy="1977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79788" y="6525344"/>
            <a:ext cx="2895600" cy="180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131496" y="6525344"/>
            <a:ext cx="1905000" cy="180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ED0A56B-8A68-450E-A6EB-80F5A3BFCFE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226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0" Type="http://schemas.openxmlformats.org/officeDocument/2006/relationships/image" Target="../media/image2.emf"/><Relationship Id="rId11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  <p:sldLayoutId id="2147483682" r:id="rId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easury.gov/resource-center" TargetMode="External"/><Relationship Id="rId4" Type="http://schemas.openxmlformats.org/officeDocument/2006/relationships/hyperlink" Target="http://www.federalreserve.gov/datadownload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19319"/>
            <a:ext cx="6813884" cy="1448130"/>
          </a:xfrm>
        </p:spPr>
        <p:txBody>
          <a:bodyPr/>
          <a:lstStyle/>
          <a:p>
            <a:r>
              <a:rPr lang="en-US" sz="3200" dirty="0"/>
              <a:t>Risk measurement for portfolios in Fixed-income and Currency </a:t>
            </a:r>
            <a:r>
              <a:rPr lang="en-US" sz="3200" dirty="0" smtClean="0"/>
              <a:t>markets 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62431"/>
            <a:ext cx="6400800" cy="1113590"/>
          </a:xfrm>
        </p:spPr>
        <p:txBody>
          <a:bodyPr/>
          <a:lstStyle/>
          <a:p>
            <a:r>
              <a:rPr lang="en-US" b="1" dirty="0" smtClean="0"/>
              <a:t>Christian Carmona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79450" y="3380192"/>
            <a:ext cx="6400800" cy="1113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STAT 222 </a:t>
            </a:r>
            <a:r>
              <a:rPr lang="en-US" sz="1800" dirty="0" smtClean="0"/>
              <a:t>Final Presentation</a:t>
            </a:r>
            <a:endParaRPr lang="en-US" sz="1800" dirty="0" smtClean="0"/>
          </a:p>
          <a:p>
            <a:r>
              <a:rPr lang="en-US" sz="1800" dirty="0" smtClean="0"/>
              <a:t>April 27, </a:t>
            </a:r>
            <a:r>
              <a:rPr lang="en-US" sz="1800" dirty="0" smtClean="0"/>
              <a:t>2014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ytm_to_zero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" t="5767" r="7753" b="4237"/>
          <a:stretch/>
        </p:blipFill>
        <p:spPr>
          <a:xfrm>
            <a:off x="1991058" y="1662070"/>
            <a:ext cx="5330411" cy="41097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943239"/>
          </a:xfrm>
        </p:spPr>
        <p:txBody>
          <a:bodyPr>
            <a:noAutofit/>
          </a:bodyPr>
          <a:lstStyle/>
          <a:p>
            <a:r>
              <a:rPr lang="en-US" sz="2800" dirty="0" smtClean="0"/>
              <a:t>YTM to zero-coupon yields</a:t>
            </a:r>
            <a:br>
              <a:rPr lang="en-US" sz="2800" dirty="0" smtClean="0"/>
            </a:br>
            <a:r>
              <a:rPr lang="en-US" sz="2800" dirty="0" smtClean="0"/>
              <a:t>(Bootstrap method)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6190" y="5659581"/>
            <a:ext cx="169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Maturity (years)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4680" y="3313632"/>
            <a:ext cx="63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2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Correlation estimation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975096"/>
              </p:ext>
            </p:extLst>
          </p:nvPr>
        </p:nvGraphicFramePr>
        <p:xfrm>
          <a:off x="278108" y="1392135"/>
          <a:ext cx="8588227" cy="4043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4" imgW="9334500" imgH="4394200" progId="Excel.Sheet.12">
                  <p:embed/>
                </p:oleObj>
              </mc:Choice>
              <mc:Fallback>
                <p:oleObj name="Worksheet" r:id="rId4" imgW="9334500" imgH="439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8108" y="1392135"/>
                        <a:ext cx="8588227" cy="4043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728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Algorithm Flow Diagram</a:t>
            </a:r>
            <a:endParaRPr lang="en-US" dirty="0"/>
          </a:p>
        </p:txBody>
      </p:sp>
      <p:sp>
        <p:nvSpPr>
          <p:cNvPr id="11" name="4 Rectángulo redondeado"/>
          <p:cNvSpPr/>
          <p:nvPr/>
        </p:nvSpPr>
        <p:spPr bwMode="auto">
          <a:xfrm>
            <a:off x="1442765" y="1742207"/>
            <a:ext cx="1584176" cy="442910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1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Identification</a:t>
            </a:r>
            <a:r>
              <a:rPr kumimoji="0" lang="es-MX" sz="140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of risk factors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5 Rectángulo redondeado"/>
          <p:cNvSpPr/>
          <p:nvPr/>
        </p:nvSpPr>
        <p:spPr bwMode="auto">
          <a:xfrm>
            <a:off x="1298749" y="2462287"/>
            <a:ext cx="1872208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Obtain historical information</a:t>
            </a:r>
          </a:p>
        </p:txBody>
      </p:sp>
      <p:cxnSp>
        <p:nvCxnSpPr>
          <p:cNvPr id="13" name="7 Conector recto de flecha"/>
          <p:cNvCxnSpPr>
            <a:stCxn id="11" idx="2"/>
            <a:endCxn id="12" idx="0"/>
          </p:cNvCxnSpPr>
          <p:nvPr/>
        </p:nvCxnSpPr>
        <p:spPr bwMode="auto">
          <a:xfrm>
            <a:off x="2234853" y="2185117"/>
            <a:ext cx="0" cy="27717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13 Rectángulo redondeado"/>
          <p:cNvSpPr/>
          <p:nvPr/>
        </p:nvSpPr>
        <p:spPr bwMode="auto">
          <a:xfrm>
            <a:off x="3603005" y="901354"/>
            <a:ext cx="1872207" cy="504055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Load instruments information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5" name="14 Conector recto de flecha"/>
          <p:cNvCxnSpPr>
            <a:stCxn id="14" idx="2"/>
            <a:endCxn id="11" idx="0"/>
          </p:cNvCxnSpPr>
          <p:nvPr/>
        </p:nvCxnSpPr>
        <p:spPr bwMode="auto">
          <a:xfrm rot="5400000">
            <a:off x="3218582" y="421680"/>
            <a:ext cx="336798" cy="230425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22 Rectángulo redondeado"/>
          <p:cNvSpPr/>
          <p:nvPr/>
        </p:nvSpPr>
        <p:spPr bwMode="auto">
          <a:xfrm>
            <a:off x="1154733" y="3182367"/>
            <a:ext cx="2160240" cy="720080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Estimation of model parameters:</a:t>
            </a:r>
          </a:p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E(R</a:t>
            </a:r>
            <a:r>
              <a:rPr lang="es-MX" sz="1400" baseline="-25000" dirty="0" smtClean="0">
                <a:solidFill>
                  <a:schemeClr val="bg1"/>
                </a:solidFill>
              </a:rPr>
              <a:t>i</a:t>
            </a:r>
            <a:r>
              <a:rPr lang="es-MX" sz="1400" dirty="0" smtClean="0">
                <a:solidFill>
                  <a:schemeClr val="bg1"/>
                </a:solidFill>
              </a:rPr>
              <a:t>), Cov</a:t>
            </a:r>
            <a:r>
              <a:rPr lang="es-MX" sz="1400" baseline="-25000" dirty="0" smtClean="0">
                <a:solidFill>
                  <a:schemeClr val="bg1"/>
                </a:solidFill>
              </a:rPr>
              <a:t>t</a:t>
            </a:r>
            <a:r>
              <a:rPr lang="es-MX" sz="1400" dirty="0" smtClean="0">
                <a:solidFill>
                  <a:schemeClr val="bg1"/>
                </a:solidFill>
              </a:rPr>
              <a:t>(R</a:t>
            </a:r>
            <a:r>
              <a:rPr lang="es-MX" sz="1400" baseline="-25000" dirty="0" smtClean="0">
                <a:solidFill>
                  <a:schemeClr val="bg1"/>
                </a:solidFill>
              </a:rPr>
              <a:t>i</a:t>
            </a:r>
            <a:r>
              <a:rPr lang="es-MX" sz="1400" dirty="0" smtClean="0">
                <a:solidFill>
                  <a:schemeClr val="bg1"/>
                </a:solidFill>
              </a:rPr>
              <a:t>,R</a:t>
            </a:r>
            <a:r>
              <a:rPr lang="es-MX" sz="1400" baseline="-25000" dirty="0" smtClean="0">
                <a:solidFill>
                  <a:schemeClr val="bg1"/>
                </a:solidFill>
              </a:rPr>
              <a:t>j</a:t>
            </a:r>
            <a:r>
              <a:rPr lang="es-MX" sz="14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7" name="23 Conector recto de flecha"/>
          <p:cNvCxnSpPr>
            <a:stCxn id="12" idx="2"/>
            <a:endCxn id="16" idx="0"/>
          </p:cNvCxnSpPr>
          <p:nvPr/>
        </p:nvCxnSpPr>
        <p:spPr bwMode="auto">
          <a:xfrm>
            <a:off x="2234853" y="2966343"/>
            <a:ext cx="0" cy="21602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34 Rectángulo redondeado"/>
          <p:cNvSpPr/>
          <p:nvPr/>
        </p:nvSpPr>
        <p:spPr bwMode="auto">
          <a:xfrm>
            <a:off x="5475213" y="1742207"/>
            <a:ext cx="1584176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Identify portfolio’s exposure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9" name="35 Conector recto de flecha"/>
          <p:cNvCxnSpPr>
            <a:stCxn id="14" idx="2"/>
            <a:endCxn id="18" idx="0"/>
          </p:cNvCxnSpPr>
          <p:nvPr/>
        </p:nvCxnSpPr>
        <p:spPr bwMode="auto">
          <a:xfrm rot="16200000" flipH="1">
            <a:off x="5234806" y="709712"/>
            <a:ext cx="336798" cy="1728192"/>
          </a:xfrm>
          <a:prstGeom prst="bentConnector3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13 Rectángulo redondeado"/>
          <p:cNvSpPr/>
          <p:nvPr/>
        </p:nvSpPr>
        <p:spPr bwMode="auto">
          <a:xfrm>
            <a:off x="578669" y="901353"/>
            <a:ext cx="1872207" cy="504055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Portfolio specification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21" name="14 Conector recto de flecha"/>
          <p:cNvCxnSpPr>
            <a:stCxn id="20" idx="3"/>
            <a:endCxn id="14" idx="1"/>
          </p:cNvCxnSpPr>
          <p:nvPr/>
        </p:nvCxnSpPr>
        <p:spPr bwMode="auto">
          <a:xfrm>
            <a:off x="2450876" y="1153381"/>
            <a:ext cx="1152129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22 Rectángulo redondeado"/>
          <p:cNvSpPr/>
          <p:nvPr/>
        </p:nvSpPr>
        <p:spPr bwMode="auto">
          <a:xfrm>
            <a:off x="1442765" y="4190479"/>
            <a:ext cx="1584176" cy="576064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Simulation of risk factors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23" name="22 Rectángulo redondeado"/>
          <p:cNvSpPr/>
          <p:nvPr/>
        </p:nvSpPr>
        <p:spPr bwMode="auto">
          <a:xfrm>
            <a:off x="3891037" y="2462287"/>
            <a:ext cx="1944216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Portfolio valuation under current prices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24" name="22 Rectángulo redondeado"/>
          <p:cNvSpPr/>
          <p:nvPr/>
        </p:nvSpPr>
        <p:spPr bwMode="auto">
          <a:xfrm>
            <a:off x="6483325" y="4190479"/>
            <a:ext cx="2136800" cy="576064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Portfolio valuation under simulated scenarios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25" name="23 Conector recto de flecha"/>
          <p:cNvCxnSpPr>
            <a:stCxn id="12" idx="3"/>
            <a:endCxn id="23" idx="1"/>
          </p:cNvCxnSpPr>
          <p:nvPr/>
        </p:nvCxnSpPr>
        <p:spPr bwMode="auto">
          <a:xfrm>
            <a:off x="3170957" y="2714315"/>
            <a:ext cx="72008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22 Rectángulo redondeado"/>
          <p:cNvSpPr/>
          <p:nvPr/>
        </p:nvSpPr>
        <p:spPr bwMode="auto">
          <a:xfrm>
            <a:off x="4179069" y="5054575"/>
            <a:ext cx="1368152" cy="432048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Profit &amp; Losses</a:t>
            </a:r>
          </a:p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Distribution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27" name="23 Conector recto de flecha"/>
          <p:cNvCxnSpPr>
            <a:stCxn id="22" idx="3"/>
            <a:endCxn id="24" idx="1"/>
          </p:cNvCxnSpPr>
          <p:nvPr/>
        </p:nvCxnSpPr>
        <p:spPr bwMode="auto">
          <a:xfrm>
            <a:off x="3026941" y="4478511"/>
            <a:ext cx="3456384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44 Conector recto de flecha"/>
          <p:cNvCxnSpPr>
            <a:stCxn id="18" idx="2"/>
            <a:endCxn id="24" idx="0"/>
          </p:cNvCxnSpPr>
          <p:nvPr/>
        </p:nvCxnSpPr>
        <p:spPr bwMode="auto">
          <a:xfrm rot="16200000" flipH="1">
            <a:off x="5937405" y="2576159"/>
            <a:ext cx="1944216" cy="128442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Elbow Connector 28"/>
          <p:cNvCxnSpPr>
            <a:stCxn id="18" idx="2"/>
            <a:endCxn id="23" idx="0"/>
          </p:cNvCxnSpPr>
          <p:nvPr/>
        </p:nvCxnSpPr>
        <p:spPr bwMode="auto">
          <a:xfrm rot="5400000">
            <a:off x="5457211" y="1652197"/>
            <a:ext cx="216024" cy="1404156"/>
          </a:xfrm>
          <a:prstGeom prst="bentConnector3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30" name="23 Conector recto de flecha"/>
          <p:cNvCxnSpPr>
            <a:stCxn id="16" idx="2"/>
            <a:endCxn id="22" idx="0"/>
          </p:cNvCxnSpPr>
          <p:nvPr/>
        </p:nvCxnSpPr>
        <p:spPr bwMode="auto">
          <a:xfrm>
            <a:off x="2234853" y="3902447"/>
            <a:ext cx="0" cy="28803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22 Rectángulo redondeado"/>
          <p:cNvSpPr/>
          <p:nvPr/>
        </p:nvSpPr>
        <p:spPr bwMode="auto">
          <a:xfrm>
            <a:off x="6641554" y="5375498"/>
            <a:ext cx="1944216" cy="576064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Market Risk Measures:</a:t>
            </a:r>
          </a:p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VaR , CVaR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32" name="23 Conector recto de flecha"/>
          <p:cNvCxnSpPr>
            <a:stCxn id="23" idx="2"/>
            <a:endCxn id="26" idx="0"/>
          </p:cNvCxnSpPr>
          <p:nvPr/>
        </p:nvCxnSpPr>
        <p:spPr bwMode="auto">
          <a:xfrm>
            <a:off x="4863145" y="2966343"/>
            <a:ext cx="0" cy="208823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Elbow Connector 32"/>
          <p:cNvCxnSpPr>
            <a:stCxn id="24" idx="2"/>
            <a:endCxn id="26" idx="0"/>
          </p:cNvCxnSpPr>
          <p:nvPr/>
        </p:nvCxnSpPr>
        <p:spPr bwMode="auto">
          <a:xfrm rot="5400000">
            <a:off x="6063419" y="3566269"/>
            <a:ext cx="288032" cy="268858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34" name="23 Conector recto de flecha"/>
          <p:cNvCxnSpPr>
            <a:stCxn id="26" idx="2"/>
            <a:endCxn id="31" idx="1"/>
          </p:cNvCxnSpPr>
          <p:nvPr/>
        </p:nvCxnSpPr>
        <p:spPr bwMode="auto">
          <a:xfrm rot="16200000" flipH="1">
            <a:off x="5663896" y="4685871"/>
            <a:ext cx="176907" cy="1778409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8570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IPython</a:t>
            </a:r>
            <a:r>
              <a:rPr lang="en-US" sz="3200" dirty="0" smtClean="0"/>
              <a:t> notebook implementation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194175" cy="40005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This project implemented </a:t>
            </a:r>
            <a:r>
              <a:rPr lang="en-US" dirty="0" err="1" smtClean="0"/>
              <a:t>RiskMetrics</a:t>
            </a:r>
            <a:r>
              <a:rPr lang="en-US" dirty="0" smtClean="0"/>
              <a:t> methodology in </a:t>
            </a:r>
            <a:r>
              <a:rPr lang="en-US" dirty="0" err="1" smtClean="0"/>
              <a:t>IPython</a:t>
            </a:r>
            <a:r>
              <a:rPr lang="en-US" dirty="0" smtClean="0"/>
              <a:t> notebook.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Loading</a:t>
            </a:r>
          </a:p>
          <a:p>
            <a:r>
              <a:rPr lang="en-US" dirty="0" smtClean="0"/>
              <a:t>Portfolio loading</a:t>
            </a:r>
          </a:p>
          <a:p>
            <a:r>
              <a:rPr lang="en-US" dirty="0" smtClean="0"/>
              <a:t>Simulation of risk factors (scenarios)</a:t>
            </a:r>
          </a:p>
          <a:p>
            <a:r>
              <a:rPr lang="en-US" dirty="0" smtClean="0"/>
              <a:t>Cash flows identification</a:t>
            </a:r>
          </a:p>
          <a:p>
            <a:r>
              <a:rPr lang="en-US" dirty="0" smtClean="0"/>
              <a:t>Portfolio Valuation</a:t>
            </a:r>
          </a:p>
          <a:p>
            <a:r>
              <a:rPr lang="en-US" dirty="0" smtClean="0"/>
              <a:t>P&amp;L calculation</a:t>
            </a:r>
          </a:p>
          <a:p>
            <a:r>
              <a:rPr lang="en-US" dirty="0" smtClean="0"/>
              <a:t>Estimation of Value-at-Risk</a:t>
            </a:r>
          </a:p>
          <a:p>
            <a:endParaRPr lang="en-US" dirty="0" smtClean="0"/>
          </a:p>
          <a:p>
            <a:r>
              <a:rPr lang="en-US" dirty="0" smtClean="0"/>
              <a:t>Back testing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651375" y="1524000"/>
            <a:ext cx="3952875" cy="400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Benefits</a:t>
            </a:r>
            <a:endParaRPr lang="en-US" dirty="0" smtClean="0"/>
          </a:p>
          <a:p>
            <a:r>
              <a:rPr lang="en-US" dirty="0" smtClean="0"/>
              <a:t>Indexing properties</a:t>
            </a:r>
          </a:p>
          <a:p>
            <a:r>
              <a:rPr lang="en-US" dirty="0" smtClean="0"/>
              <a:t>Time Series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Problems</a:t>
            </a:r>
          </a:p>
          <a:p>
            <a:r>
              <a:rPr lang="en-US" dirty="0" smtClean="0"/>
              <a:t>Visualization of big data frames</a:t>
            </a:r>
          </a:p>
          <a:p>
            <a:r>
              <a:rPr lang="en-US" dirty="0" smtClean="0"/>
              <a:t>Plotting customization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Implementatio</a:t>
            </a:r>
            <a:r>
              <a:rPr lang="en-US" dirty="0"/>
              <a:t>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7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Value-at-Risk Estimation</a:t>
            </a:r>
            <a:endParaRPr lang="en-US" sz="32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9490911"/>
              </p:ext>
            </p:extLst>
          </p:nvPr>
        </p:nvGraphicFramePr>
        <p:xfrm>
          <a:off x="347456" y="2350522"/>
          <a:ext cx="299689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012"/>
                <a:gridCol w="23228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Level</a:t>
                      </a:r>
                    </a:p>
                    <a:p>
                      <a:pPr algn="ctr"/>
                      <a:r>
                        <a:rPr lang="en-US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Portfolio Value-at-Risk</a:t>
                      </a:r>
                    </a:p>
                    <a:p>
                      <a:pPr algn="ctr"/>
                      <a:r>
                        <a:rPr lang="en-US" dirty="0" smtClean="0"/>
                        <a:t>(USD)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60,336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74,573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92,676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106,956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estimation</a:t>
            </a:r>
            <a:endParaRPr lang="en-US" dirty="0"/>
          </a:p>
        </p:txBody>
      </p:sp>
      <p:pic>
        <p:nvPicPr>
          <p:cNvPr id="8" name="Content Placeholder 6" descr="pl_portfolio.png"/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t="7371" r="8191" b="5225"/>
          <a:stretch/>
        </p:blipFill>
        <p:spPr>
          <a:xfrm>
            <a:off x="3590172" y="1677748"/>
            <a:ext cx="5314519" cy="4045419"/>
          </a:xfrm>
        </p:spPr>
      </p:pic>
      <p:sp>
        <p:nvSpPr>
          <p:cNvPr id="7" name="TextBox 6"/>
          <p:cNvSpPr txBox="1"/>
          <p:nvPr/>
        </p:nvSpPr>
        <p:spPr>
          <a:xfrm>
            <a:off x="5831592" y="5616899"/>
            <a:ext cx="114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P&amp;L (USD)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0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Back testing</a:t>
            </a:r>
            <a:endParaRPr lang="en-US" sz="3200" dirty="0"/>
          </a:p>
        </p:txBody>
      </p:sp>
      <p:pic>
        <p:nvPicPr>
          <p:cNvPr id="9" name="Content Placeholder 8" descr="backtesting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t="6978" r="7505" b="6008"/>
          <a:stretch/>
        </p:blipFill>
        <p:spPr>
          <a:xfrm>
            <a:off x="250841" y="1473910"/>
            <a:ext cx="8666503" cy="4076778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Back testing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93558" y="5541993"/>
            <a:ext cx="62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12" y="298526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8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Research question and Audience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4120679" cy="2823496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Objective</a:t>
            </a:r>
          </a:p>
          <a:p>
            <a:pPr marL="0" indent="0">
              <a:buNone/>
            </a:pPr>
            <a:r>
              <a:rPr lang="en-US" sz="2000" dirty="0" smtClean="0"/>
              <a:t>Estimate the maximum loss generated by fluctuation in market prices for a </a:t>
            </a:r>
            <a:r>
              <a:rPr lang="en-US" sz="2000" b="1" dirty="0" smtClean="0"/>
              <a:t>portfolio</a:t>
            </a:r>
            <a:r>
              <a:rPr lang="en-US" sz="2000" dirty="0" smtClean="0"/>
              <a:t> comprised with </a:t>
            </a:r>
            <a:r>
              <a:rPr lang="en-US" sz="2000" b="1" dirty="0" smtClean="0"/>
              <a:t>Fixed-Income </a:t>
            </a:r>
            <a:r>
              <a:rPr lang="en-US" sz="2000" dirty="0" smtClean="0"/>
              <a:t>instruments and spot position in several foreign </a:t>
            </a:r>
            <a:r>
              <a:rPr lang="en-US" sz="2000" b="1" dirty="0" smtClean="0"/>
              <a:t>currencies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>
          <a:xfrm>
            <a:off x="4577879" y="2097754"/>
            <a:ext cx="4060515" cy="2823497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Audience</a:t>
            </a:r>
          </a:p>
          <a:p>
            <a:pPr marL="0" indent="0">
              <a:buNone/>
            </a:pPr>
            <a:r>
              <a:rPr lang="en-US" sz="2000" dirty="0" smtClean="0"/>
              <a:t>Portfolio managers, Investors, Investment banks, regulators and general public with interest to invest in the fixed-income and currency markets.</a:t>
            </a:r>
            <a:endParaRPr lang="en-US" sz="2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Objective and Audience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58026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Exposure identification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4261778" cy="2823496"/>
          </a:xfrm>
        </p:spPr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b="1" dirty="0" smtClean="0"/>
              <a:t>Fixed-Income instruments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Price=PV of bond cash flows: coupon + principal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where: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>
          <a:xfrm>
            <a:off x="4718978" y="2097754"/>
            <a:ext cx="4091871" cy="2823497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800" b="1" dirty="0"/>
              <a:t>Spot </a:t>
            </a:r>
            <a:r>
              <a:rPr lang="en-US" sz="1800" b="1" dirty="0" smtClean="0"/>
              <a:t>position </a:t>
            </a:r>
            <a:r>
              <a:rPr lang="en-US" sz="1800" b="1" dirty="0"/>
              <a:t>in </a:t>
            </a:r>
            <a:r>
              <a:rPr lang="en-US" sz="1800" b="1" dirty="0" smtClean="0"/>
              <a:t>currencies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risk exposure of these positions are function of the exchange rate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Bonds denominated </a:t>
            </a:r>
            <a:r>
              <a:rPr lang="en-US" sz="1800" dirty="0"/>
              <a:t>in foreign exchange are also under the effect of this factor.</a:t>
            </a:r>
            <a:endParaRPr lang="en-US" sz="18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524625"/>
            <a:ext cx="1905000" cy="180975"/>
          </a:xfrm>
          <a:prstGeom prst="rect">
            <a:avLst/>
          </a:prstGeom>
        </p:spPr>
        <p:txBody>
          <a:bodyPr/>
          <a:lstStyle/>
          <a:p>
            <a:fld id="{FED0A56B-8A68-450E-A6EB-80F5A3BFCFE2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7" name="Picture 6" descr="Screen Shot 2014-02-23 at 6.24.22 P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02" y="3393040"/>
            <a:ext cx="1728192" cy="808063"/>
          </a:xfrm>
          <a:prstGeom prst="rect">
            <a:avLst/>
          </a:prstGeom>
        </p:spPr>
      </p:pic>
      <p:pic>
        <p:nvPicPr>
          <p:cNvPr id="9" name="Picture 8" descr="Screen Shot 2014-02-23 at 6.25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32" y="4263823"/>
            <a:ext cx="1368152" cy="413453"/>
          </a:xfrm>
          <a:prstGeom prst="rect">
            <a:avLst/>
          </a:prstGeom>
        </p:spPr>
      </p:pic>
      <p:pic>
        <p:nvPicPr>
          <p:cNvPr id="10" name="Picture 9" descr="Screen Shot 2014-03-18 at 2.45.50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02" y="4408476"/>
            <a:ext cx="2682101" cy="138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0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580260"/>
          </a:xfrm>
        </p:spPr>
        <p:txBody>
          <a:bodyPr>
            <a:noAutofit/>
          </a:bodyPr>
          <a:lstStyle/>
          <a:p>
            <a:r>
              <a:rPr lang="en-US" sz="3200" dirty="0"/>
              <a:t>Risk Factor </a:t>
            </a:r>
            <a:r>
              <a:rPr lang="en-US" sz="3200" dirty="0" smtClean="0"/>
              <a:t>dynamics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4261778" cy="2823496"/>
          </a:xfrm>
        </p:spPr>
        <p:txBody>
          <a:bodyPr>
            <a:noAutofit/>
          </a:bodyPr>
          <a:lstStyle/>
          <a:p>
            <a:r>
              <a:rPr lang="en-US" sz="1800" dirty="0" smtClean="0"/>
              <a:t>Factors </a:t>
            </a:r>
            <a:r>
              <a:rPr lang="en-US" sz="1800" dirty="0"/>
              <a:t>driving the prices of financial </a:t>
            </a:r>
            <a:r>
              <a:rPr lang="en-US" sz="1800" dirty="0" smtClean="0"/>
              <a:t>securities in the portfolio are </a:t>
            </a:r>
            <a:r>
              <a:rPr lang="en-US" sz="1800" b="1" dirty="0" smtClean="0"/>
              <a:t>zero-coupon interest rates</a:t>
            </a:r>
            <a:r>
              <a:rPr lang="en-US" sz="1800" dirty="0" smtClean="0"/>
              <a:t> and </a:t>
            </a:r>
            <a:r>
              <a:rPr lang="en-US" sz="1800" b="1" dirty="0"/>
              <a:t>foreign exchange </a:t>
            </a:r>
            <a:r>
              <a:rPr lang="en-US" sz="1800" b="1" dirty="0" smtClean="0"/>
              <a:t>rates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We suppose that the </a:t>
            </a:r>
            <a:r>
              <a:rPr lang="en-US" sz="1800" dirty="0"/>
              <a:t>process generating the changes for the </a:t>
            </a:r>
            <a:r>
              <a:rPr lang="en-US" sz="1800" dirty="0" err="1"/>
              <a:t>i-th</a:t>
            </a:r>
            <a:r>
              <a:rPr lang="en-US" sz="1800" dirty="0"/>
              <a:t> risk factor can be written as:</a:t>
            </a:r>
          </a:p>
          <a:p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>
          <a:xfrm>
            <a:off x="4718978" y="2097754"/>
            <a:ext cx="4091871" cy="2823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It follows that the return on each asset from time t to time </a:t>
            </a:r>
            <a:r>
              <a:rPr lang="en-US" sz="1400" dirty="0" err="1"/>
              <a:t>t+T</a:t>
            </a:r>
            <a:r>
              <a:rPr lang="en-US" sz="1400" dirty="0"/>
              <a:t> can be written as: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With: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Volatilities and covariances are estimated using a EWMA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524625"/>
            <a:ext cx="1905000" cy="180975"/>
          </a:xfrm>
          <a:prstGeom prst="rect">
            <a:avLst/>
          </a:prstGeom>
        </p:spPr>
        <p:txBody>
          <a:bodyPr/>
          <a:lstStyle/>
          <a:p>
            <a:fld id="{FED0A56B-8A68-450E-A6EB-80F5A3BFCFE2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12" name="Picture 11" descr="Screen Shot 2014-02-23 at 5.3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43" y="4842851"/>
            <a:ext cx="2188843" cy="641125"/>
          </a:xfrm>
          <a:prstGeom prst="rect">
            <a:avLst/>
          </a:prstGeom>
        </p:spPr>
      </p:pic>
      <p:pic>
        <p:nvPicPr>
          <p:cNvPr id="13" name="Picture 12" descr="Screen Shot 2014-02-23 at 5.3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014" y="2861719"/>
            <a:ext cx="4190487" cy="576064"/>
          </a:xfrm>
          <a:prstGeom prst="rect">
            <a:avLst/>
          </a:prstGeom>
        </p:spPr>
      </p:pic>
      <p:pic>
        <p:nvPicPr>
          <p:cNvPr id="15" name="Picture 14" descr="Screen Shot 2014-02-23 at 5.44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56" y="3854383"/>
            <a:ext cx="1593769" cy="337504"/>
          </a:xfrm>
          <a:prstGeom prst="rect">
            <a:avLst/>
          </a:prstGeom>
        </p:spPr>
      </p:pic>
      <p:pic>
        <p:nvPicPr>
          <p:cNvPr id="16" name="Picture 15" descr="Screen Shot 2014-03-18 at 2.31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54" y="4935660"/>
            <a:ext cx="2565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5519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194175" cy="40005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Treasury </a:t>
            </a:r>
            <a:r>
              <a:rPr lang="en-US" b="1" dirty="0"/>
              <a:t>Yield Curve Rates</a:t>
            </a:r>
          </a:p>
          <a:p>
            <a:endParaRPr lang="en-US" dirty="0" smtClean="0"/>
          </a:p>
          <a:p>
            <a:r>
              <a:rPr lang="en-US" dirty="0" smtClean="0"/>
              <a:t>Source: US Department of treasury</a:t>
            </a:r>
            <a:r>
              <a:rPr lang="en-US" dirty="0"/>
              <a:t>, Resource </a:t>
            </a:r>
            <a:r>
              <a:rPr lang="en-US" dirty="0" smtClean="0"/>
              <a:t>Center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://www.treasury.gov/resource-</a:t>
            </a:r>
            <a:r>
              <a:rPr lang="en-US" dirty="0" smtClean="0">
                <a:hlinkClick r:id="rId3"/>
              </a:rPr>
              <a:t>center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Daily quotes with the yield-to-maturity rates for terms covering: 3m, 6m, 1y, 2y,5y,…,30y</a:t>
            </a:r>
          </a:p>
          <a:p>
            <a:endParaRPr lang="en-US" dirty="0" smtClean="0"/>
          </a:p>
          <a:p>
            <a:r>
              <a:rPr lang="en-US" dirty="0" smtClean="0"/>
              <a:t>A xml file for each year 2006-2014</a:t>
            </a:r>
          </a:p>
          <a:p>
            <a:endParaRPr lang="en-US" dirty="0" smtClean="0"/>
          </a:p>
          <a:p>
            <a:r>
              <a:rPr lang="en-US" dirty="0" smtClean="0"/>
              <a:t>Data located in label text</a:t>
            </a:r>
          </a:p>
          <a:p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651375" y="1524000"/>
            <a:ext cx="3952875" cy="40005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Foreign Exchange Rates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Source: US Federal Reserve, data download program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://www.federalreserve.gov/</a:t>
            </a:r>
            <a:r>
              <a:rPr lang="en-US" dirty="0" smtClean="0">
                <a:hlinkClick r:id="rId4"/>
              </a:rPr>
              <a:t>datadownload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Daily exchange rates for most of the currencies in the world.</a:t>
            </a:r>
          </a:p>
          <a:p>
            <a:endParaRPr lang="en-US" dirty="0"/>
          </a:p>
          <a:p>
            <a:r>
              <a:rPr lang="en-US" dirty="0" smtClean="0"/>
              <a:t>Zip file containing </a:t>
            </a:r>
            <a:r>
              <a:rPr lang="en-US" dirty="0"/>
              <a:t>o</a:t>
            </a:r>
            <a:r>
              <a:rPr lang="en-US" dirty="0" smtClean="0"/>
              <a:t>ne </a:t>
            </a:r>
            <a:r>
              <a:rPr lang="en-US" dirty="0" err="1" smtClean="0"/>
              <a:t>xlm</a:t>
            </a:r>
            <a:r>
              <a:rPr lang="en-US" dirty="0" smtClean="0"/>
              <a:t> file for historical data </a:t>
            </a:r>
          </a:p>
          <a:p>
            <a:endParaRPr lang="en-US" dirty="0"/>
          </a:p>
          <a:p>
            <a:r>
              <a:rPr lang="en-US" dirty="0" smtClean="0"/>
              <a:t>Data nested inside label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Implementatio</a:t>
            </a:r>
            <a:r>
              <a:rPr lang="en-US" dirty="0"/>
              <a:t>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2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Currencies</a:t>
            </a:r>
            <a:endParaRPr lang="en-US" sz="3200" dirty="0"/>
          </a:p>
        </p:txBody>
      </p:sp>
      <p:pic>
        <p:nvPicPr>
          <p:cNvPr id="4" name="Content Placeholder 3" descr="Screen Shot 2014-03-17 at 12.45.13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6" t="6976" r="14206" b="6507"/>
          <a:stretch/>
        </p:blipFill>
        <p:spPr>
          <a:xfrm>
            <a:off x="1661833" y="1333501"/>
            <a:ext cx="5785060" cy="4405346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93558" y="5604713"/>
            <a:ext cx="62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035" y="318560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USD per 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Currencies</a:t>
            </a:r>
            <a:endParaRPr lang="en-US" sz="3200" dirty="0"/>
          </a:p>
        </p:txBody>
      </p:sp>
      <p:pic>
        <p:nvPicPr>
          <p:cNvPr id="4" name="Content Placeholder 3" descr="Screen Shot 2014-03-17 at 12.44.57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t="6976" r="15168" b="6815"/>
          <a:stretch/>
        </p:blipFill>
        <p:spPr>
          <a:xfrm>
            <a:off x="1677511" y="1333499"/>
            <a:ext cx="5690994" cy="4389667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93558" y="5604713"/>
            <a:ext cx="62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5035" y="3185607"/>
            <a:ext cx="139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USD per GBP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Treasury Rates</a:t>
            </a:r>
            <a:endParaRPr lang="en-US" sz="3200" dirty="0"/>
          </a:p>
        </p:txBody>
      </p:sp>
      <p:pic>
        <p:nvPicPr>
          <p:cNvPr id="8" name="Content Placeholder 7" descr="Screen Shot 2014-03-17 at 12.46.00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6976" r="13821" b="6200"/>
          <a:stretch/>
        </p:blipFill>
        <p:spPr>
          <a:xfrm>
            <a:off x="1520735" y="1333500"/>
            <a:ext cx="5957514" cy="4421026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93558" y="5604713"/>
            <a:ext cx="62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8341" y="3185607"/>
            <a:ext cx="63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5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Treasury Rates</a:t>
            </a:r>
            <a:endParaRPr lang="en-US" sz="3200" dirty="0"/>
          </a:p>
        </p:txBody>
      </p:sp>
      <p:pic>
        <p:nvPicPr>
          <p:cNvPr id="7" name="Content Placeholder 6" descr="Screen Shot 2014-03-17 at 12.45.40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t="6976" r="12474" b="6815"/>
          <a:stretch/>
        </p:blipFill>
        <p:spPr>
          <a:xfrm>
            <a:off x="1473700" y="1333500"/>
            <a:ext cx="6114291" cy="4389666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93558" y="5604713"/>
            <a:ext cx="62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8341" y="3185607"/>
            <a:ext cx="63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</TotalTime>
  <Words>538</Words>
  <Application>Microsoft Macintosh PowerPoint</Application>
  <PresentationFormat>On-screen Show (4:3)</PresentationFormat>
  <Paragraphs>151</Paragraphs>
  <Slides>15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Custom Design</vt:lpstr>
      <vt:lpstr>Worksheet</vt:lpstr>
      <vt:lpstr>Risk measurement for portfolios in Fixed-income and Currency markets </vt:lpstr>
      <vt:lpstr>Research question and Audience</vt:lpstr>
      <vt:lpstr>Exposure identification</vt:lpstr>
      <vt:lpstr>Risk Factor dynamics</vt:lpstr>
      <vt:lpstr>Data set</vt:lpstr>
      <vt:lpstr>Currencies</vt:lpstr>
      <vt:lpstr>Currencies</vt:lpstr>
      <vt:lpstr>Treasury Rates</vt:lpstr>
      <vt:lpstr>Treasury Rates</vt:lpstr>
      <vt:lpstr>YTM to zero-coupon yields (Bootstrap method)</vt:lpstr>
      <vt:lpstr>Correlation estimation</vt:lpstr>
      <vt:lpstr>PowerPoint Presentation</vt:lpstr>
      <vt:lpstr>IPython notebook implementation</vt:lpstr>
      <vt:lpstr>Value-at-Risk Estimation</vt:lpstr>
      <vt:lpstr>Back testing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Christian Carmona</cp:lastModifiedBy>
  <cp:revision>66</cp:revision>
  <cp:lastPrinted>2014-04-28T05:33:47Z</cp:lastPrinted>
  <dcterms:created xsi:type="dcterms:W3CDTF">2013-01-15T19:08:57Z</dcterms:created>
  <dcterms:modified xsi:type="dcterms:W3CDTF">2014-04-28T05:33:51Z</dcterms:modified>
</cp:coreProperties>
</file>